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CFA9-E661-48D8-B226-AF4E550C3D9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D99C-365F-4867-AC23-08863FA4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C993-8AE9-46DD-9725-F5FD61D1FE2F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C02-132D-473B-8E62-054D9DFE1B4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EFE1-A7DB-4832-8A02-81433D3689E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9A4D-C045-439F-8929-9FA962AC357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9DE2-B8D3-423B-B77B-7CAC58E74C42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466B-6DA5-42A6-991F-5F43CE85FD94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074B-6BBF-4807-9DCF-3B2461FAFF97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EF2E-095D-4F80-8E99-F6CBB3F24F7A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2F61-F1C5-47CE-BE3E-8039ADE53CBA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1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4D8C-C4FD-4857-BE9D-738CDF7B2EFF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17A43-2EA5-4FBC-9F8A-D5B53C17A903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6FB6B-77B9-4610-8BEB-E42CF902A53B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EE50-2037-43C2-8226-6434A3A6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60023"/>
            <a:ext cx="9144000" cy="114994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FF0000"/>
                </a:solidFill>
              </a:rPr>
              <a:t>Consistency of Replicated Database</a:t>
            </a:r>
            <a:br>
              <a:rPr lang="en-US" sz="4800" b="1" u="sng" dirty="0">
                <a:solidFill>
                  <a:srgbClr val="FF0000"/>
                </a:solidFill>
              </a:rPr>
            </a:br>
            <a:r>
              <a:rPr lang="en-US" sz="4800" b="1" u="sng" dirty="0">
                <a:solidFill>
                  <a:srgbClr val="FF0000"/>
                </a:solidFill>
              </a:rPr>
              <a:t>Part 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0410"/>
            <a:ext cx="9144000" cy="877389"/>
          </a:xfrm>
        </p:spPr>
        <p:txBody>
          <a:bodyPr/>
          <a:lstStyle/>
          <a:p>
            <a:r>
              <a:rPr lang="en-US" dirty="0"/>
              <a:t>Instructor: Ms. Mariam </a:t>
            </a:r>
            <a:r>
              <a:rPr lang="en-US" dirty="0" err="1"/>
              <a:t>Nosheen</a:t>
            </a:r>
            <a:endParaRPr lang="en-US" dirty="0"/>
          </a:p>
          <a:p>
            <a:r>
              <a:rPr lang="en-US" dirty="0"/>
              <a:t>Computer Science Department LCWU, </a:t>
            </a:r>
            <a:r>
              <a:rPr lang="en-US" dirty="0" err="1"/>
              <a:t>Lhr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8854" y="1030288"/>
            <a:ext cx="8256587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SzPct val="75000"/>
              <a:buFont typeface="Wingdings" panose="05000000000000000000" pitchFamily="2" charset="2"/>
              <a:buChar char="v"/>
              <a:defRPr kumimoji="1" sz="2800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w"/>
              <a:defRPr kumimoji="1" sz="2800">
                <a:solidFill>
                  <a:srgbClr val="0099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hlink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hlink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en-US" altLang="zh-CN" sz="3200" b="1" dirty="0">
                <a:ea typeface="宋体" panose="02010600030101010101" pitchFamily="2" charset="-122"/>
              </a:rPr>
              <a:t>CS-212 Distributed Database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22000" y="6356350"/>
            <a:ext cx="635000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are propagated within the scope of the transaction making the changes. The ACID properties apply to all copy updates. </a:t>
            </a:r>
          </a:p>
          <a:p>
            <a:pPr marL="0" indent="0">
              <a:buNone/>
            </a:pPr>
            <a:r>
              <a:rPr lang="en-US" dirty="0"/>
              <a:t>	➡ Synchronous </a:t>
            </a:r>
          </a:p>
          <a:p>
            <a:pPr marL="0" indent="0">
              <a:buNone/>
            </a:pPr>
            <a:r>
              <a:rPr lang="en-US" dirty="0"/>
              <a:t>	➡ Deferred </a:t>
            </a:r>
          </a:p>
          <a:p>
            <a:r>
              <a:rPr lang="en-US" dirty="0"/>
              <a:t>ROWA protocol: Read-one/Write-all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4365251"/>
            <a:ext cx="6197838" cy="22215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05388" y="6561137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5398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1617" cy="3251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Lazy replication first executes the updating transaction on one copy. After the transaction commits, the changes are propagated to all other copies (refresh transactions) </a:t>
            </a:r>
          </a:p>
          <a:p>
            <a:r>
              <a:rPr lang="en-US" dirty="0"/>
              <a:t>While the propagation takes place, the copies are mutually inconsistent. </a:t>
            </a:r>
          </a:p>
          <a:p>
            <a:r>
              <a:rPr lang="en-US" dirty="0"/>
              <a:t>The time the copies are mutually inconsistent is an adjustable parameter which is application dependent. Site 1 Site 2 Site 3 Site 4 Transaction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56" y="4772297"/>
            <a:ext cx="5320136" cy="16644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0050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only one copy which can be updated (the master), all others (slave copies) are updated reflecting the changes to the master.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68" y="2780941"/>
            <a:ext cx="8699863" cy="36570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8041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851750"/>
            <a:ext cx="10515600" cy="4351338"/>
          </a:xfrm>
        </p:spPr>
        <p:txBody>
          <a:bodyPr/>
          <a:lstStyle/>
          <a:p>
            <a:r>
              <a:rPr lang="en-US" dirty="0"/>
              <a:t>Changes can be initiated at any of the copies. That is, any of the sites which owns a copy can update the value of the data item.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30" y="2882943"/>
            <a:ext cx="7645139" cy="34906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6738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Replication </a:t>
            </a:r>
          </a:p>
          <a:p>
            <a:pPr marL="0" indent="0">
              <a:buNone/>
            </a:pPr>
            <a:r>
              <a:rPr lang="en-US" sz="4000" dirty="0"/>
              <a:t>	➡ Consistency criteria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Replication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532"/>
            <a:ext cx="10515600" cy="5328468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Why replicate? </a:t>
            </a:r>
          </a:p>
          <a:p>
            <a:pPr marL="457200" lvl="1" indent="0">
              <a:buNone/>
            </a:pPr>
            <a:r>
              <a:rPr lang="en-US" sz="3600" dirty="0"/>
              <a:t>	➡ System availability </a:t>
            </a:r>
          </a:p>
          <a:p>
            <a:pPr marL="457200" lvl="1" indent="0">
              <a:buNone/>
            </a:pPr>
            <a:r>
              <a:rPr lang="en-US" sz="3600" dirty="0"/>
              <a:t>		✦ Avoid single points of failure</a:t>
            </a:r>
          </a:p>
          <a:p>
            <a:pPr marL="457200" lvl="1" indent="0">
              <a:buNone/>
            </a:pPr>
            <a:r>
              <a:rPr lang="en-US" sz="3600" dirty="0"/>
              <a:t>	➡ Performance </a:t>
            </a:r>
          </a:p>
          <a:p>
            <a:pPr marL="457200" lvl="1" indent="0">
              <a:buNone/>
            </a:pPr>
            <a:r>
              <a:rPr lang="en-US" sz="3600" dirty="0"/>
              <a:t>		✦ Localization </a:t>
            </a:r>
          </a:p>
          <a:p>
            <a:pPr marL="457200" lvl="1" indent="0">
              <a:buNone/>
            </a:pPr>
            <a:r>
              <a:rPr lang="en-US" sz="3600" dirty="0"/>
              <a:t>	➡ Scalability </a:t>
            </a:r>
          </a:p>
          <a:p>
            <a:pPr marL="457200" lvl="1" indent="0">
              <a:buNone/>
            </a:pPr>
            <a:r>
              <a:rPr lang="en-US" sz="3600" dirty="0"/>
              <a:t>		✦ Scalability in numbers and geographic area </a:t>
            </a:r>
          </a:p>
          <a:p>
            <a:pPr marL="457200" lvl="1" indent="0">
              <a:buNone/>
            </a:pPr>
            <a:r>
              <a:rPr lang="en-US" sz="3600" dirty="0"/>
              <a:t>	➡ Application requirements </a:t>
            </a:r>
          </a:p>
          <a:p>
            <a:pPr marL="457200" lvl="1" indent="0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•Why not Replicate? </a:t>
            </a:r>
          </a:p>
          <a:p>
            <a:pPr marL="457200" lvl="1" indent="0">
              <a:buNone/>
            </a:pPr>
            <a:r>
              <a:rPr lang="en-US" sz="3600" dirty="0"/>
              <a:t>	➡ Replication transparency </a:t>
            </a:r>
          </a:p>
          <a:p>
            <a:pPr marL="457200" lvl="1" indent="0">
              <a:buNone/>
            </a:pPr>
            <a:r>
              <a:rPr lang="en-US" sz="3600" dirty="0"/>
              <a:t>	➡ Consistency issues </a:t>
            </a:r>
          </a:p>
          <a:p>
            <a:pPr marL="457200" lvl="1" indent="0">
              <a:buNone/>
            </a:pPr>
            <a:r>
              <a:rPr lang="en-US" sz="3600" dirty="0"/>
              <a:t>		✦ Updates are costly </a:t>
            </a:r>
          </a:p>
          <a:p>
            <a:pPr marL="457200" lvl="1" indent="0">
              <a:buNone/>
            </a:pPr>
            <a:r>
              <a:rPr lang="en-US" sz="3600" dirty="0"/>
              <a:t>		✦ Availability may suffer if not careful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611780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611779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48114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Execution Model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532"/>
            <a:ext cx="5937069" cy="5028021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There are physical copies of logical objects in the system. </a:t>
            </a:r>
          </a:p>
          <a:p>
            <a:pPr marL="0" indent="0">
              <a:buNone/>
            </a:pPr>
            <a:r>
              <a:rPr lang="en-US" sz="4000" dirty="0"/>
              <a:t>	• Operations are specified on 	logical objects, but translated 	to operate on physical objects. </a:t>
            </a:r>
          </a:p>
          <a:p>
            <a:pPr marL="0" indent="0">
              <a:buNone/>
            </a:pPr>
            <a:r>
              <a:rPr lang="en-US" sz="4000" dirty="0"/>
              <a:t>	• One-copy equivalence </a:t>
            </a:r>
          </a:p>
          <a:p>
            <a:pPr marL="0" indent="0">
              <a:buNone/>
            </a:pPr>
            <a:r>
              <a:rPr lang="en-US" sz="4000" dirty="0"/>
              <a:t>		➡ The effect of 				transactions performed by 		clients on replicated 			objects should be the 			same as if they had been 		performed on a single set 		of objects.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275" y="1611382"/>
            <a:ext cx="4911634" cy="35092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6262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Replication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Consistency models - how do we reason about the consistency of the “global execution state”? </a:t>
            </a:r>
          </a:p>
          <a:p>
            <a:pPr marL="0" indent="0">
              <a:buNone/>
            </a:pPr>
            <a:r>
              <a:rPr lang="en-US" dirty="0"/>
              <a:t>	➡ Mutual consistency </a:t>
            </a:r>
          </a:p>
          <a:p>
            <a:pPr marL="0" indent="0">
              <a:buNone/>
            </a:pPr>
            <a:r>
              <a:rPr lang="en-US" dirty="0"/>
              <a:t>	➡ Transactional consistency </a:t>
            </a:r>
          </a:p>
          <a:p>
            <a:r>
              <a:rPr lang="en-US" dirty="0"/>
              <a:t>Where are updates allowed? </a:t>
            </a:r>
          </a:p>
          <a:p>
            <a:pPr marL="0" indent="0">
              <a:buNone/>
            </a:pPr>
            <a:r>
              <a:rPr lang="en-US" dirty="0"/>
              <a:t>	➡ Centralized </a:t>
            </a:r>
          </a:p>
          <a:p>
            <a:pPr marL="0" indent="0">
              <a:buNone/>
            </a:pPr>
            <a:r>
              <a:rPr lang="en-US" dirty="0"/>
              <a:t>	➡ Distributed </a:t>
            </a:r>
          </a:p>
          <a:p>
            <a:r>
              <a:rPr lang="en-US" dirty="0"/>
              <a:t>Update propagation techniques – how do we propagate updates to one copy to the other copies? </a:t>
            </a:r>
          </a:p>
          <a:p>
            <a:pPr marL="0" indent="0">
              <a:buNone/>
            </a:pPr>
            <a:r>
              <a:rPr lang="en-US" dirty="0"/>
              <a:t>	➡ Eager </a:t>
            </a:r>
          </a:p>
          <a:p>
            <a:pPr marL="0" indent="0">
              <a:buNone/>
            </a:pPr>
            <a:r>
              <a:rPr lang="en-US" dirty="0"/>
              <a:t>	➡ Lazy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68876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375"/>
            <a:ext cx="10515600" cy="55212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Mutual Consistency </a:t>
            </a:r>
          </a:p>
          <a:p>
            <a:pPr marL="0" indent="0">
              <a:buNone/>
            </a:pPr>
            <a:r>
              <a:rPr lang="en-US" dirty="0"/>
              <a:t>	➡ How do we keep the values of physical copies of a logical data item 	synchronized? </a:t>
            </a:r>
          </a:p>
          <a:p>
            <a:pPr marL="0" indent="0">
              <a:buNone/>
            </a:pPr>
            <a:r>
              <a:rPr lang="en-US" dirty="0"/>
              <a:t>	➡ Strong consistency </a:t>
            </a:r>
          </a:p>
          <a:p>
            <a:pPr marL="0" indent="0">
              <a:buNone/>
            </a:pPr>
            <a:r>
              <a:rPr lang="en-US" dirty="0"/>
              <a:t>		✦ All copies are updated within the context of the update transaction </a:t>
            </a:r>
          </a:p>
          <a:p>
            <a:pPr marL="0" indent="0">
              <a:buNone/>
            </a:pPr>
            <a:r>
              <a:rPr lang="en-US" dirty="0"/>
              <a:t>		✦ When the update transaction completes, all copies have the same value </a:t>
            </a:r>
          </a:p>
          <a:p>
            <a:pPr marL="0" indent="0">
              <a:buNone/>
            </a:pPr>
            <a:r>
              <a:rPr lang="en-US" dirty="0"/>
              <a:t>		✦ Typically achieved through 2PC </a:t>
            </a:r>
          </a:p>
          <a:p>
            <a:pPr marL="0" indent="0">
              <a:buNone/>
            </a:pPr>
            <a:r>
              <a:rPr lang="en-US" dirty="0"/>
              <a:t>	➡ Weak consistency </a:t>
            </a:r>
          </a:p>
          <a:p>
            <a:pPr marL="0" indent="0">
              <a:buNone/>
            </a:pPr>
            <a:r>
              <a:rPr lang="en-US" dirty="0"/>
              <a:t>		✦ Eventual consistency: the copies are not identical when update 			transaction completes, but they eventually converge to the same value </a:t>
            </a:r>
          </a:p>
          <a:p>
            <a:pPr marL="0" indent="0">
              <a:buNone/>
            </a:pPr>
            <a:r>
              <a:rPr lang="en-US" dirty="0"/>
              <a:t>		✦ Many versions possible: </a:t>
            </a:r>
          </a:p>
          <a:p>
            <a:pPr marL="0" indent="0">
              <a:buNone/>
            </a:pPr>
            <a:r>
              <a:rPr lang="en-US" dirty="0"/>
              <a:t>			✓ Time-bounds </a:t>
            </a:r>
          </a:p>
          <a:p>
            <a:pPr marL="0" indent="0">
              <a:buNone/>
            </a:pPr>
            <a:r>
              <a:rPr lang="en-US" dirty="0"/>
              <a:t>			✓ Value-bounds </a:t>
            </a:r>
          </a:p>
          <a:p>
            <a:pPr marL="0" indent="0">
              <a:buNone/>
            </a:pPr>
            <a:r>
              <a:rPr lang="en-US" dirty="0"/>
              <a:t>			✓ Drifts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204644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guarantee that the global execution history over replicated data is serializable? </a:t>
            </a:r>
          </a:p>
          <a:p>
            <a:r>
              <a:rPr lang="en-US" dirty="0"/>
              <a:t>One-copy </a:t>
            </a:r>
            <a:r>
              <a:rPr lang="en-US" dirty="0" err="1"/>
              <a:t>serializability</a:t>
            </a:r>
            <a:r>
              <a:rPr lang="en-US" dirty="0"/>
              <a:t> (1SR) </a:t>
            </a:r>
          </a:p>
          <a:p>
            <a:pPr marL="0" indent="0">
              <a:buNone/>
            </a:pPr>
            <a:r>
              <a:rPr lang="en-US" dirty="0"/>
              <a:t>	➡ The effect of transactions performed by clients on replicated 		objects should be the same as if they had been performed 		one at-a-time on a single set of objects. </a:t>
            </a:r>
          </a:p>
          <a:p>
            <a:r>
              <a:rPr lang="en-US" dirty="0"/>
              <a:t>Weaker forms are possible </a:t>
            </a:r>
          </a:p>
          <a:p>
            <a:pPr marL="0" indent="0">
              <a:buNone/>
            </a:pPr>
            <a:r>
              <a:rPr lang="en-US" dirty="0"/>
              <a:t>	➡ Snapshot isolation </a:t>
            </a:r>
          </a:p>
          <a:p>
            <a:pPr marL="0" indent="0">
              <a:buNone/>
            </a:pPr>
            <a:r>
              <a:rPr lang="en-US" dirty="0"/>
              <a:t>	➡ RC-</a:t>
            </a:r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312144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3" y="1762755"/>
            <a:ext cx="8630194" cy="44770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385206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Management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89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Depending on when the updates are propagated </a:t>
            </a:r>
          </a:p>
          <a:p>
            <a:pPr marL="0" indent="0">
              <a:buNone/>
            </a:pPr>
            <a:r>
              <a:rPr lang="en-US" dirty="0"/>
              <a:t>	➡ Eager </a:t>
            </a:r>
          </a:p>
          <a:p>
            <a:pPr marL="0" indent="0">
              <a:buNone/>
            </a:pPr>
            <a:r>
              <a:rPr lang="en-US" dirty="0"/>
              <a:t>	➡ Lazy </a:t>
            </a:r>
          </a:p>
          <a:p>
            <a:r>
              <a:rPr lang="en-US" dirty="0"/>
              <a:t>Depending on where the updates can take place </a:t>
            </a:r>
          </a:p>
          <a:p>
            <a:pPr marL="0" indent="0">
              <a:buNone/>
            </a:pPr>
            <a:r>
              <a:rPr lang="en-US" dirty="0"/>
              <a:t>	➡ Centralized </a:t>
            </a:r>
          </a:p>
          <a:p>
            <a:pPr marL="0" indent="0">
              <a:buNone/>
            </a:pPr>
            <a:r>
              <a:rPr lang="en-US" dirty="0"/>
              <a:t>	➡ Distributed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EE50-2037-43C2-8226-6434A3A6A13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388" y="6438027"/>
            <a:ext cx="13035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64820" y="6438026"/>
            <a:ext cx="2311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CS- 212 Distributed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22121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739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Sorts</vt:lpstr>
      <vt:lpstr>Times New Roman</vt:lpstr>
      <vt:lpstr>Office Theme</vt:lpstr>
      <vt:lpstr>Consistency of Replicated Database Part I </vt:lpstr>
      <vt:lpstr>Outline</vt:lpstr>
      <vt:lpstr>Replication</vt:lpstr>
      <vt:lpstr>Execution Model</vt:lpstr>
      <vt:lpstr>Replication Issues</vt:lpstr>
      <vt:lpstr>Consistency</vt:lpstr>
      <vt:lpstr>Transactional Consistency</vt:lpstr>
      <vt:lpstr>Example 1</vt:lpstr>
      <vt:lpstr>Update Management Strategies</vt:lpstr>
      <vt:lpstr>Eager Replication</vt:lpstr>
      <vt:lpstr>Lazy Replication</vt:lpstr>
      <vt:lpstr>Centralized</vt:lpstr>
      <vt:lpstr>Distributed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Consistency of Replicated Database </dc:title>
  <dc:creator>User</dc:creator>
  <cp:lastModifiedBy>Tahreem Tahreem</cp:lastModifiedBy>
  <cp:revision>21</cp:revision>
  <dcterms:created xsi:type="dcterms:W3CDTF">2020-04-21T06:47:25Z</dcterms:created>
  <dcterms:modified xsi:type="dcterms:W3CDTF">2020-05-05T14:49:15Z</dcterms:modified>
</cp:coreProperties>
</file>